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'1.0' encoding='UTF-8' standalone='yes'?>
<Relationships xmlns="http://schemas.openxmlformats.org/package/2006/relationships"><Relationship Id="R1ea95957652444cf" Type="http://schemas.openxmlformats.org/officeDocument/2006/relationships/extended-properties" Target="docProps/app.xml"/><Relationship Id="R507b7bac5aa44280" Type="http://schemas.openxmlformats.org/officeDocument/2006/relationships/officeDocument" Target="ppt/presentation.xml"/><Relationship Id="Re07f15f675824beb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c0ae8013148f0"/>
  </p:sldMasterIdLst>
  <p:notesMasterIdLst>
    <p:notesMasterId xmlns:r="http://schemas.openxmlformats.org/officeDocument/2006/relationships" r:id="R90ebc6edb28b4d69"/>
  </p:notesMasterIdLst>
  <p:sldIdLst>
    <p:sldId xmlns:r="http://schemas.openxmlformats.org/officeDocument/2006/relationships" id="256" r:id="Rc3730fee536a4fff"/>
    <p:sldId xmlns:r="http://schemas.openxmlformats.org/officeDocument/2006/relationships" id="257" r:id="R065f9a007bb84a8d"/>
    <p:sldId xmlns:r="http://schemas.openxmlformats.org/officeDocument/2006/relationships" id="258" r:id="R8870fc830b8f446d"/>
    <p:sldId xmlns:r="http://schemas.openxmlformats.org/officeDocument/2006/relationships" id="259" r:id="R68017e9a7b7f49e6"/>
    <p:sldId xmlns:r="http://schemas.openxmlformats.org/officeDocument/2006/relationships" id="260" r:id="R3bb3c2d6e21f483c"/>
    <p:sldId xmlns:r="http://schemas.openxmlformats.org/officeDocument/2006/relationships" id="261" r:id="Rd69fbf8b27b54c0c"/>
    <p:sldId xmlns:r="http://schemas.openxmlformats.org/officeDocument/2006/relationships" id="262" r:id="R3e9423ef53474cea"/>
    <p:sldId xmlns:r="http://schemas.openxmlformats.org/officeDocument/2006/relationships" id="263" r:id="Rf55cb77b4fe34eb8"/>
    <p:sldId xmlns:r="http://schemas.openxmlformats.org/officeDocument/2006/relationships" id="264" r:id="R2b797e42735948a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<?xml version='1.0' encoding='UTF-8' standalone='yes'?>
<Relationships xmlns="http://schemas.openxmlformats.org/package/2006/relationships"><Relationship Id="R065f9a007bb84a8d" Type="http://schemas.openxmlformats.org/officeDocument/2006/relationships/slide" Target="slides/slide2.xml"/><Relationship Id="R1a6b186ad6bd4a8a" Type="http://schemas.openxmlformats.org/officeDocument/2006/relationships/presProps" Target="presProps.xml"/><Relationship Id="R2b797e42735948a0" Type="http://schemas.openxmlformats.org/officeDocument/2006/relationships/slide" Target="slides/slide9.xml"/><Relationship Id="R3bb3c2d6e21f483c" Type="http://schemas.openxmlformats.org/officeDocument/2006/relationships/slide" Target="slides/slide5.xml"/><Relationship Id="R3e9423ef53474cea" Type="http://schemas.openxmlformats.org/officeDocument/2006/relationships/slide" Target="slides/slide7.xml"/><Relationship Id="R439aefffb0804664" Type="http://schemas.openxmlformats.org/officeDocument/2006/relationships/theme" Target="theme/theme1.xml"/><Relationship Id="R68017e9a7b7f49e6" Type="http://schemas.openxmlformats.org/officeDocument/2006/relationships/slide" Target="slides/slide4.xml"/><Relationship Id="R8870fc830b8f446d" Type="http://schemas.openxmlformats.org/officeDocument/2006/relationships/slide" Target="slides/slide3.xml"/><Relationship Id="R90ebc6edb28b4d69" Type="http://schemas.openxmlformats.org/officeDocument/2006/relationships/notesMaster" Target="notesMasters/notesMaster1.xml"/><Relationship Id="Rab6c0ae8013148f0" Type="http://schemas.openxmlformats.org/officeDocument/2006/relationships/slideMaster" Target="slideMasters/slideMaster1.xml"/><Relationship Id="Rb09be14c3b1b470e" Type="http://schemas.openxmlformats.org/officeDocument/2006/relationships/tableStyles" Target="tableStyles.xml"/><Relationship Id="Rc3730fee536a4fff" Type="http://schemas.openxmlformats.org/officeDocument/2006/relationships/slide" Target="slides/slide1.xml"/><Relationship Id="Rd69fbf8b27b54c0c" Type="http://schemas.openxmlformats.org/officeDocument/2006/relationships/slide" Target="slides/slide6.xml"/><Relationship Id="Rf55cb77b4fe34eb8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97ea76ea547e441d" Type="http://schemas.openxmlformats.org/officeDocument/2006/relationships/theme" Target="theme/theme3.xml"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<?xml version='1.0' encoding='UTF-8' standalone='yes'?>
<Relationships xmlns="http://schemas.openxmlformats.org/package/2006/relationships"><Relationship Id="R45d750000735402b" Type="http://schemas.openxmlformats.org/officeDocument/2006/relationships/notesMaster" Target="../notesMasters/notesMaster1.xml"/><Relationship Id="Rb69f1429519842c6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429d35b07b724cce" Type="http://schemas.openxmlformats.org/officeDocument/2006/relationships/slide" Target="../slides/slide2.xml"/><Relationship Id="R50569a49cbb944b3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5807fa9306f14f22" Type="http://schemas.openxmlformats.org/officeDocument/2006/relationships/notesMaster" Target="../notesMasters/notesMaster1.xml"/><Relationship Id="R97e8c9905ddf46d6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888eea684d3f4392" Type="http://schemas.openxmlformats.org/officeDocument/2006/relationships/slide" Target="../slides/slide4.xml"/><Relationship Id="Rb9e2bc1179de4606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5506c94e6cf6488f" Type="http://schemas.openxmlformats.org/officeDocument/2006/relationships/notesMaster" Target="../notesMasters/notesMaster1.xml"/><Relationship Id="R8ba5d744883b4618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a6cedcc859634216" Type="http://schemas.openxmlformats.org/officeDocument/2006/relationships/notesMaster" Target="../notesMasters/notesMaster1.xml"/><Relationship Id="Rf883b5f3690c4483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919687ab2a1c4656" Type="http://schemas.openxmlformats.org/officeDocument/2006/relationships/slide" Target="../slides/slide7.xml"/><Relationship Id="Rc4cd703780d6408d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55eded4e0c774d50" Type="http://schemas.openxmlformats.org/officeDocument/2006/relationships/slide" Target="../slides/slide8.xml"/><Relationship Id="Rf932d27d084c43b4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6561d790bda94eeb" Type="http://schemas.openxmlformats.org/officeDocument/2006/relationships/notesMaster" Target="../notesMasters/notesMaster1.xml"/><Relationship Id="R7cc5ba2cdfcd4895" Type="http://schemas.openxmlformats.org/officeDocument/2006/relationships/slide" Target="../slides/slide9.xml"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<?xml version='1.0' encoding='UTF-8' standalone='yes'?>
<Relationships xmlns="http://schemas.openxmlformats.org/package/2006/relationships"><Relationship Id="R414f89910ea14667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0872b35edeae4b6b" Type="http://schemas.openxmlformats.org/officeDocument/2006/relationships/theme" Target="theme/theme2.xml"/><Relationship Id="R16809233c3314a24" Type="http://schemas.openxmlformats.org/officeDocument/2006/relationships/slideLayout" Target="../slideLayouts/slideLayout1.xml"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09233c3314a2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<?xml version='1.0' encoding='UTF-8' standalone='yes'?>
<Relationships xmlns="http://schemas.openxmlformats.org/package/2006/relationships"><Relationship Id="Rb35a6134d0fa4f6e" Type="http://schemas.openxmlformats.org/officeDocument/2006/relationships/notesSlide" Target="../notesSlides/notesSlide1.xml"/><Relationship Id="Rded179fd491745cb" Type="http://schemas.openxmlformats.org/officeDocument/2006/relationships/slideLayout" Target="../slideLayouts/slideLayout1.xml"/><Relationship Id="Rf3e3dff6d1904833" Type="http://schemas.openxmlformats.org/officeDocument/2006/relationships/image" Target="../media/image.png"/></Relationships>
</file>

<file path=ppt/slides/_rels/slide2.xml.rels><?xml version='1.0' encoding='UTF-8' standalone='yes'?>
<Relationships xmlns="http://schemas.openxmlformats.org/package/2006/relationships"><Relationship Id="R331552d49f314b19" Type="http://schemas.openxmlformats.org/officeDocument/2006/relationships/image" Target="../media/image2.png"/><Relationship Id="R4c3535673abd4b0a" Type="http://schemas.openxmlformats.org/officeDocument/2006/relationships/notesSlide" Target="../notesSlides/notesSlide2.xml"/><Relationship Id="R80049f46de9d4452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213256f82430486b" Type="http://schemas.openxmlformats.org/officeDocument/2006/relationships/slideLayout" Target="../slideLayouts/slideLayout1.xml"/><Relationship Id="R29d072f247a8441b" Type="http://schemas.openxmlformats.org/officeDocument/2006/relationships/image" Target="../media/image4.png"/><Relationship Id="R593d97f829354e81" Type="http://schemas.openxmlformats.org/officeDocument/2006/relationships/image" Target="../media/image3.png"/><Relationship Id="Rd03b9657fe294904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5ceb989b8bde42f2" Type="http://schemas.openxmlformats.org/officeDocument/2006/relationships/notesSlide" Target="../notesSlides/notesSlide4.xml"/><Relationship Id="R9f6885cd5fe64890" Type="http://schemas.openxmlformats.org/officeDocument/2006/relationships/slideLayout" Target="../slideLayouts/slideLayout1.xml"/><Relationship Id="Rc41a96df017c4f96" Type="http://schemas.openxmlformats.org/officeDocument/2006/relationships/image" Target="../media/image6.png"/><Relationship Id="Rea6c955384b0433c" Type="http://schemas.openxmlformats.org/officeDocument/2006/relationships/image" Target="../media/image5.png"/></Relationships>
</file>

<file path=ppt/slides/_rels/slide5.xml.rels><?xml version='1.0' encoding='UTF-8' standalone='yes'?>
<Relationships xmlns="http://schemas.openxmlformats.org/package/2006/relationships"><Relationship Id="R19bd1b2d02d64470" Type="http://schemas.openxmlformats.org/officeDocument/2006/relationships/image" Target="../media/image8.png"/><Relationship Id="R447c10fc52784774" Type="http://schemas.openxmlformats.org/officeDocument/2006/relationships/notesSlide" Target="../notesSlides/notesSlide5.xml"/><Relationship Id="R8e9e72e8ec3c4a9e" Type="http://schemas.openxmlformats.org/officeDocument/2006/relationships/image" Target="../media/image7.png"/><Relationship Id="R9a16794efdd94b67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dae01cd350c045ac" Type="http://schemas.openxmlformats.org/officeDocument/2006/relationships/slideLayout" Target="../slideLayouts/slideLayout1.xml"/><Relationship Id="Rf670f2dd42bb4150" Type="http://schemas.openxmlformats.org/officeDocument/2006/relationships/image" Target="../media/image9.png"/><Relationship Id="Rf7052b4798c3497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21697ada87404622" Type="http://schemas.openxmlformats.org/officeDocument/2006/relationships/notesSlide" Target="../notesSlides/notesSlide7.xml"/><Relationship Id="R236addc32f6d42ec" Type="http://schemas.openxmlformats.org/officeDocument/2006/relationships/slideLayout" Target="../slideLayouts/slideLayout1.xml"/><Relationship Id="Rd08d0a0ee11d4a4b" Type="http://schemas.openxmlformats.org/officeDocument/2006/relationships/image" Target="../media/image10.png"/></Relationships>
</file>

<file path=ppt/slides/_rels/slide8.xml.rels><?xml version='1.0' encoding='UTF-8' standalone='yes'?>
<Relationships xmlns="http://schemas.openxmlformats.org/package/2006/relationships"><Relationship Id="R1d8a3af235bd41cc" Type="http://schemas.openxmlformats.org/officeDocument/2006/relationships/slideLayout" Target="../slideLayouts/slideLayout1.xml"/><Relationship Id="R7bcbbe0c177a406c" Type="http://schemas.openxmlformats.org/officeDocument/2006/relationships/image" Target="../media/image11.png"/><Relationship Id="R7fb9739895a74a9b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4950c9996ce94b2c" Type="http://schemas.openxmlformats.org/officeDocument/2006/relationships/image" Target="../media/image12.png"/><Relationship Id="R6a5f6e67cf564bd8" Type="http://schemas.openxmlformats.org/officeDocument/2006/relationships/slideLayout" Target="../slideLayouts/slideLayout1.xml"/><Relationship Id="R82c9a3a7cf924a54" Type="http://schemas.openxmlformats.org/officeDocument/2006/relationships/notesSlide" Target="../notesSlides/notesSlide9.xml"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25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D9ECCB-E4EA-4A2C-A989-5578E2E10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52FDFF-89BA-425E-93A7-2D1040380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0"/>
            <a:ext cx="4095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B5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e3dff6d1904833"/>
          <a:stretch xmlns:a="http://schemas.openxmlformats.org/drawingml/2006/main"/>
        </p:blipFill>
        <p:spPr>
          <a:xfrm xmlns:a="http://schemas.openxmlformats.org/drawingml/2006/main">
            <a:off x="1028700" y="838200"/>
            <a:ext cx="2286000" cy="2286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67A122-E9BE-4EA5-B5E3-327AD5A91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285875"/>
            <a:ext cx="6191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DF8"/>
                </a:solidFill>
              </a:defRPr>
            </a:pPr>
            <a:r>
              <a:rPr sz="4350" b="1">
                <a:solidFill>
                  <a:srgbClr val="FFFDF8"/>
                </a:solidFill>
              </a:rPr>
              <a:t>Capability</a:t>
            </a:r>
          </a:p>
          <a:p xmlns:a="http://schemas.openxmlformats.org/drawingml/2006/main">
            <a:pPr algn="l">
              <a:defRPr sz="4350" b="1">
                <a:solidFill>
                  <a:srgbClr val="FFFDF8"/>
                </a:solidFill>
              </a:defRPr>
            </a:pPr>
            <a:r>
              <a:rPr sz="4350" b="1">
                <a:solidFill>
                  <a:srgbClr val="FFFDF8"/>
                </a:solidFill>
              </a:rPr>
              <a:t>Briefing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6818B2-8FED-4017-A84B-BD900BE0B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143250"/>
            <a:ext cx="1333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CE772C-7916-4C61-B451-626223FB1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476625"/>
            <a:ext cx="6096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E9D3"/>
                </a:solidFill>
              </a:defRPr>
            </a:pPr>
            <a:r>
              <a:rPr sz="1875" b="1">
                <a:solidFill>
                  <a:srgbClr val="F4E9D3"/>
                </a:solidFill>
              </a:rPr>
              <a:t>Helping organizations secure sensitive data, meet compliance obligations, and adopt AI responsibly.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7879FB-AB00-4FEA-B077-1E1CFFF0E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905375"/>
            <a:ext cx="657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83B"/>
                </a:solidFill>
              </a:defRPr>
            </a:pPr>
            <a:r>
              <a:rPr sz="1350" b="1">
                <a:solidFill>
                  <a:srgbClr val="D6A83B"/>
                </a:solidFill>
              </a:rPr>
              <a:t>Data Security  •  Responsible AI  •  Compliance  •  Training</a:t>
            </a:r>
          </a:p>
        </p:txBody>
      </p:sp>
    </p:spTree>
    <p:extLst>
      <p:ext uri="{BB962C8B-B14F-4D97-AF65-F5344CB8AC3E}">
        <p14:creationId xmlns:p14="http://schemas.microsoft.com/office/powerpoint/2010/main" val="101457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B25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7F7C94B-4842-468E-BA3B-00F785901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B5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FC1AFE-5352-462E-9135-80498F089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0287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01A714-EED6-4D4B-84E5-3AF0B313C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DF8"/>
                </a:solidFill>
              </a:defRPr>
            </a:pPr>
            <a:r>
              <a:rPr sz="2850" b="1">
                <a:solidFill>
                  <a:srgbClr val="FFFDF8"/>
                </a:solidFill>
              </a:rPr>
              <a:t>Introduction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C5CA18-1EE8-4740-B550-B3F6C3FFC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83B"/>
                </a:solidFill>
              </a:defRPr>
            </a:pPr>
            <a:r>
              <a:rPr sz="975" b="1">
                <a:solidFill>
                  <a:srgbClr val="D6A83B"/>
                </a:solidFill>
              </a:rPr>
              <a:t>KARATIN LLC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1552d49f314b19"/>
          <a:stretch xmlns:a="http://schemas.openxmlformats.org/drawingml/2006/main"/>
        </p:blipFill>
        <p:spPr>
          <a:xfrm xmlns:a="http://schemas.openxmlformats.org/drawingml/2006/main">
            <a:off x="10172700" y="7620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72428F-DE41-496E-A496-C1D374D6A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30480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C8D4DC"/>
                </a:solidFill>
              </a:defRPr>
            </a:pPr>
            <a:r>
              <a:rPr sz="1200" b="1">
                <a:solidFill>
                  <a:srgbClr val="C8D4DC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50811D-5029-4AC8-BE76-8D4AEACDB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590550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DF8"/>
                </a:solidFill>
              </a:defRPr>
            </a:pPr>
            <a:r>
              <a:rPr sz="3150" b="1">
                <a:solidFill>
                  <a:srgbClr val="FFFDF8"/>
                </a:solidFill>
              </a:rPr>
              <a:t>We help organizations protect sensitive data and adopt AI with confidence.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FF39C6-9C19-40DD-886C-4AB907286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1239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9C40F0-A228-429D-AA32-A83A4473B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5619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4E9D3"/>
                </a:solidFill>
              </a:defRPr>
            </a:pPr>
            <a:r>
              <a:rPr sz="1650" b="0">
                <a:solidFill>
                  <a:srgbClr val="F4E9D3"/>
                </a:solidFill>
              </a:rPr>
              <a:t>Karatin brings data security, compliance, AI governance, and practical training together in one focused engagement.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BF5590-8C5E-4721-AE7E-03AADAD73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4859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6A83B"/>
                </a:solidFill>
              </a:defRPr>
            </a:pPr>
            <a:r>
              <a:rPr sz="1275" b="1">
                <a:solidFill>
                  <a:srgbClr val="D6A83B"/>
                </a:solidFill>
              </a:rPr>
              <a:t>CORE CAPABILITIES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32EF1E-4DFB-442D-9DD9-5D252F072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952625"/>
            <a:ext cx="533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D6A83B"/>
                </a:solidFill>
              </a:defRPr>
            </a:pPr>
            <a:r>
              <a:rPr sz="1875" b="1">
                <a:solidFill>
                  <a:srgbClr val="D6A83B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C7B765-EA1C-4863-8F9B-9D6B18142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52625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DF8"/>
                </a:solidFill>
              </a:defRPr>
            </a:pPr>
            <a:r>
              <a:rPr sz="1725" b="1">
                <a:solidFill>
                  <a:srgbClr val="FFFDF8"/>
                </a:solidFill>
              </a:rPr>
              <a:t>Data Security &amp; Compliance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DFAFC6-82B2-4794-B61F-1C6C18D1C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305050"/>
            <a:ext cx="36004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4E9D3"/>
                </a:solidFill>
              </a:defRPr>
            </a:pPr>
            <a:r>
              <a:rPr sz="1275" b="0">
                <a:solidFill>
                  <a:srgbClr val="F4E9D3"/>
                </a:solidFill>
              </a:rPr>
              <a:t>Discover, classify, label, protect, and govern sensitive information.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ACA706-4C64-4237-AA68-3F88EB3B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895600"/>
            <a:ext cx="3600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CC06CD4-CB08-47E2-9A38-A698C0876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019425"/>
            <a:ext cx="533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D6A83B"/>
                </a:solidFill>
              </a:defRPr>
            </a:pPr>
            <a:r>
              <a:rPr sz="1875" b="1">
                <a:solidFill>
                  <a:srgbClr val="D6A83B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22EBC8-3F3E-4516-B425-9A191D04F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019425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DF8"/>
                </a:solidFill>
              </a:defRPr>
            </a:pPr>
            <a:r>
              <a:rPr sz="1725" b="1">
                <a:solidFill>
                  <a:srgbClr val="FFFDF8"/>
                </a:solidFill>
              </a:rPr>
              <a:t>Responsible AI Adoption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4E694C6-C9A7-4EDB-9A78-660A326FD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371850"/>
            <a:ext cx="36004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4E9D3"/>
                </a:solidFill>
              </a:defRPr>
            </a:pPr>
            <a:r>
              <a:rPr sz="1275" b="0">
                <a:solidFill>
                  <a:srgbClr val="F4E9D3"/>
                </a:solidFill>
              </a:rPr>
              <a:t>Establish readiness, guardrails, accountability, and safe-use practices.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9C37EF4-071A-462E-83B5-F8135C1A7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962400"/>
            <a:ext cx="3600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8E3403-2DB3-4C9B-AAF2-762F60A4D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086225"/>
            <a:ext cx="533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D6A83B"/>
                </a:solidFill>
              </a:defRPr>
            </a:pPr>
            <a:r>
              <a:rPr sz="1875" b="1">
                <a:solidFill>
                  <a:srgbClr val="D6A83B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0279F26-654E-41D4-80BA-F2B0C794E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086225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DF8"/>
                </a:solidFill>
              </a:defRPr>
            </a:pPr>
            <a:r>
              <a:rPr sz="1725" b="1">
                <a:solidFill>
                  <a:srgbClr val="FFFDF8"/>
                </a:solidFill>
              </a:rPr>
              <a:t>Training &amp; Enablement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A89AE87-ED12-4D7B-9E18-35D48AC94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438650"/>
            <a:ext cx="36004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4E9D3"/>
                </a:solidFill>
              </a:defRPr>
            </a:pPr>
            <a:r>
              <a:rPr sz="1275" b="0">
                <a:solidFill>
                  <a:srgbClr val="F4E9D3"/>
                </a:solidFill>
              </a:rPr>
              <a:t>Build role-based knowledge that makes secure behavior repeatable.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CFEA7D-31DC-4B81-A193-06431B7C7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191125"/>
            <a:ext cx="12192000" cy="1209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B5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A681714-AA28-4B87-835E-31748610C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6A83B"/>
                </a:solidFill>
              </a:defRPr>
            </a:pPr>
            <a:r>
              <a:rPr sz="1125" b="1">
                <a:solidFill>
                  <a:srgbClr val="D6A83B"/>
                </a:solidFill>
              </a:rPr>
              <a:t>BUSINESS PROFILE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F8D8D29-2BA9-4245-BC53-09ADCA7EC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24525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DF8"/>
                </a:solidFill>
              </a:defRPr>
            </a:pPr>
            <a:r>
              <a:rPr sz="1575" b="1">
                <a:solidFill>
                  <a:srgbClr val="FFFDF8"/>
                </a:solidFill>
              </a:rPr>
              <a:t>Small Business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BF00682-DE2B-4952-A643-C6FA6F773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5429250"/>
            <a:ext cx="952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AA47305-5406-41BA-B19A-4A0C84FF1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3911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6A83B"/>
                </a:solidFill>
              </a:defRPr>
            </a:pPr>
            <a:r>
              <a:rPr sz="1125" b="1">
                <a:solidFill>
                  <a:srgbClr val="D6A83B"/>
                </a:solidFill>
              </a:rPr>
              <a:t>OWNERSHIP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B7AD060-AAED-4735-A0A9-A37C18AB8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724525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DF8"/>
                </a:solidFill>
              </a:defRPr>
            </a:pPr>
            <a:r>
              <a:rPr sz="1575" b="1">
                <a:solidFill>
                  <a:srgbClr val="FFFDF8"/>
                </a:solidFill>
              </a:rPr>
              <a:t>Women-Owned Business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97F5D2A-DE4D-4336-872E-2C2A81B5A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429250"/>
            <a:ext cx="952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5DD7216-DD05-4881-AC6F-5AD20F47D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3911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6A83B"/>
                </a:solidFill>
              </a:defRPr>
            </a:pPr>
            <a:r>
              <a:rPr sz="1125" b="1">
                <a:solidFill>
                  <a:srgbClr val="D6A83B"/>
                </a:solidFill>
              </a:rPr>
              <a:t>LOCATION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F5549AB-BC62-4007-84A7-7026DDF63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724525"/>
            <a:ext cx="200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DF8"/>
                </a:solidFill>
              </a:defRPr>
            </a:pPr>
            <a:r>
              <a:rPr sz="1575" b="1">
                <a:solidFill>
                  <a:srgbClr val="FFFDF8"/>
                </a:solidFill>
              </a:rPr>
              <a:t>Frisco, TX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62A846F-F91A-42B0-BBA8-7CD7F8666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429250"/>
            <a:ext cx="952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CC84822-6D50-4CBF-8749-21365E0EA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53911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6A83B"/>
                </a:solidFill>
              </a:defRPr>
            </a:pPr>
            <a:r>
              <a:rPr sz="1125" b="1">
                <a:solidFill>
                  <a:srgbClr val="D6A83B"/>
                </a:solidFill>
              </a:rPr>
              <a:t>FOCUS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6525B59-FFA4-4E4B-9544-EFCFB9E31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5724525"/>
            <a:ext cx="23336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DF8"/>
                </a:solidFill>
              </a:defRPr>
            </a:pPr>
            <a:r>
              <a:rPr sz="1425" b="1">
                <a:solidFill>
                  <a:srgbClr val="FFFDF8"/>
                </a:solidFill>
              </a:rPr>
              <a:t>Data • AI • Compliance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E18E16B-9C2B-4602-881B-F377655E2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590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F4E9D3"/>
                </a:solidFill>
              </a:defRPr>
            </a:pPr>
            <a:r>
              <a:rPr sz="900" b="0">
                <a:solidFill>
                  <a:srgbClr val="F4E9D3"/>
                </a:solidFill>
              </a:rPr>
              <a:t>Data Security • Responsible AI • Compliance • Training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A7851B5-F5D2-4468-B0AF-EEC1BA911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534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4E9D3"/>
                </a:solidFill>
              </a:defRPr>
            </a:pPr>
            <a:r>
              <a:rPr sz="900" b="1">
                <a:solidFill>
                  <a:srgbClr val="F4E9D3"/>
                </a:solidFill>
              </a:rPr>
              <a:t>CAPABILITY BRIEFING</a:t>
            </a:r>
          </a:p>
        </p:txBody>
      </p:sp>
    </p:spTree>
    <p:extLst>
      <p:ext uri="{BB962C8B-B14F-4D97-AF65-F5344CB8AC3E}">
        <p14:creationId xmlns:p14="http://schemas.microsoft.com/office/powerpoint/2010/main" val="206269342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B25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3501533-E498-4E5B-A187-7E96F57D1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B5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169D4E-115B-4C2B-88C9-8BA64C61E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0287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F06063-0056-4C68-A739-08F6D7E4E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191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DF8"/>
                </a:solidFill>
              </a:defRPr>
            </a:pPr>
            <a:r>
              <a:rPr sz="2550" b="1">
                <a:solidFill>
                  <a:srgbClr val="FFFDF8"/>
                </a:solidFill>
              </a:rPr>
              <a:t>Secure the data foundation before expanding AI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4EC7B0-B676-44A7-A9E0-6DA5D9BD5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83B"/>
                </a:solidFill>
              </a:defRPr>
            </a:pPr>
            <a:r>
              <a:rPr sz="975" b="1">
                <a:solidFill>
                  <a:srgbClr val="D6A83B"/>
                </a:solidFill>
              </a:rPr>
              <a:t>KARATIN LLC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3d97f829354e81"/>
          <a:stretch xmlns:a="http://schemas.openxmlformats.org/drawingml/2006/main"/>
        </p:blipFill>
        <p:spPr>
          <a:xfrm xmlns:a="http://schemas.openxmlformats.org/drawingml/2006/main">
            <a:off x="10172700" y="7620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1A6D0B-38E7-4204-9A07-4E82C2BB2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30480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C8D4DC"/>
                </a:solidFill>
              </a:defRPr>
            </a:pPr>
            <a:r>
              <a:rPr sz="1200" b="1">
                <a:solidFill>
                  <a:srgbClr val="C8D4DC"/>
                </a:solidFill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388A07-568F-485C-A6B5-7D7D9D0ED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590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F4E9D3"/>
                </a:solidFill>
              </a:defRPr>
            </a:pPr>
            <a:r>
              <a:rPr sz="900" b="0">
                <a:solidFill>
                  <a:srgbClr val="F4E9D3"/>
                </a:solidFill>
              </a:rPr>
              <a:t>Data Security • Responsible AI • Compliance • Training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5B6C9F-4D3A-4CB0-8A85-15E788FC2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29375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4E9D3"/>
                </a:solidFill>
              </a:defRPr>
            </a:pPr>
            <a:r>
              <a:rPr sz="900" b="1">
                <a:solidFill>
                  <a:srgbClr val="F4E9D3"/>
                </a:solidFill>
              </a:rPr>
              <a:t>CAPABILITY BRIEFING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6CCDB3-E027-441C-8D5B-E2A5AAA56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4780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83B"/>
                </a:solidFill>
              </a:defRPr>
            </a:pPr>
            <a:r>
              <a:rPr sz="1350" b="1">
                <a:solidFill>
                  <a:srgbClr val="D6A83B"/>
                </a:solidFill>
              </a:rPr>
              <a:t>DATA RISKS AI CAN AMPLIFY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4E27E0-65B0-4648-897F-C4BBDE4E0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669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582F44-0BB6-447F-8A30-B3CD6E97F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95262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4E9D3"/>
                </a:solidFill>
              </a:defRPr>
            </a:pPr>
            <a:r>
              <a:rPr sz="1500" b="0">
                <a:solidFill>
                  <a:srgbClr val="F4E9D3"/>
                </a:solidFill>
              </a:rPr>
              <a:t>Sensitive information may be broadly accessible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8686A24-8164-4065-B752-6B422550C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955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6D8789-3D2B-4555-A2BE-075082BFB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8127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4E9D3"/>
                </a:solidFill>
              </a:defRPr>
            </a:pPr>
            <a:r>
              <a:rPr sz="1500" b="0">
                <a:solidFill>
                  <a:srgbClr val="F4E9D3"/>
                </a:solidFill>
              </a:rPr>
              <a:t>Sharing practices may exceed business need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B725BD-8AF6-4CCE-B6F2-924A6BAF6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242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55FCE5-13C9-462C-8F2C-CB4FC20C1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20992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4E9D3"/>
                </a:solidFill>
              </a:defRPr>
            </a:pPr>
            <a:r>
              <a:rPr sz="1500" b="0">
                <a:solidFill>
                  <a:srgbClr val="F4E9D3"/>
                </a:solidFill>
              </a:rPr>
              <a:t>Unstructured data may lack classification or ownership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9289EB-9E3F-484D-91CF-69A5968D0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528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EB92A7-4B15-40B7-9BDE-393340931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3857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4E9D3"/>
                </a:solidFill>
              </a:defRPr>
            </a:pPr>
            <a:r>
              <a:rPr sz="1500" b="0">
                <a:solidFill>
                  <a:srgbClr val="F4E9D3"/>
                </a:solidFill>
              </a:rPr>
              <a:t>Retention and compliance rules may be inconsistently applied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2CC8FE-FB71-4BFB-9967-FF08360B0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815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3F63A32-CA9C-46DE-BAE0-3DCD9D391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46722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4E9D3"/>
                </a:solidFill>
              </a:defRPr>
            </a:pPr>
            <a:r>
              <a:rPr sz="1500" b="0">
                <a:solidFill>
                  <a:srgbClr val="F4E9D3"/>
                </a:solidFill>
              </a:rPr>
              <a:t>Employees need clear guidance for responsible AI use</a:t>
            </a:r>
          </a:p>
        </p:txBody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d072f247a8441b"/>
          <a:srcRect xmlns:a="http://schemas.openxmlformats.org/drawingml/2006/main" l="10059" t="0" r="1005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695450"/>
            <a:ext cx="4191000" cy="295275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7D2351-CCA8-491A-A2FD-A5073DE70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95450"/>
            <a:ext cx="4191000" cy="2952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A83B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AC2D1A-CD33-4588-AE93-735747E14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857750"/>
            <a:ext cx="381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DF8"/>
                </a:solidFill>
              </a:defRPr>
            </a:pPr>
            <a:r>
              <a:rPr sz="1650" b="1">
                <a:solidFill>
                  <a:srgbClr val="FFFDF8"/>
                </a:solidFill>
              </a:rPr>
              <a:t>Know what data exists, who can access it, and how it should be protected.</a:t>
            </a:r>
          </a:p>
        </p:txBody>
      </p:sp>
    </p:spTree>
    <p:extLst>
      <p:ext uri="{BB962C8B-B14F-4D97-AF65-F5344CB8AC3E}">
        <p14:creationId xmlns:p14="http://schemas.microsoft.com/office/powerpoint/2010/main" val="202528435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25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7E1F7DE-0498-4F17-BC73-E920ED1D2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B5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B2703B-A21B-4B7C-B3E0-16AABCC4F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0287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8FB388-54DD-4797-8B16-36CB2CF19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191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DF8"/>
                </a:solidFill>
              </a:defRPr>
            </a:pPr>
            <a:r>
              <a:rPr sz="2550" b="1">
                <a:solidFill>
                  <a:srgbClr val="FFFDF8"/>
                </a:solidFill>
              </a:rPr>
              <a:t>Protect sensitive information throughout its lifecycle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C59209-8305-4B75-8B50-DB983C9B8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83B"/>
                </a:solidFill>
              </a:defRPr>
            </a:pPr>
            <a:r>
              <a:rPr sz="975" b="1">
                <a:solidFill>
                  <a:srgbClr val="D6A83B"/>
                </a:solidFill>
              </a:rPr>
              <a:t>KARATIN LLC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6c955384b0433c"/>
          <a:stretch xmlns:a="http://schemas.openxmlformats.org/drawingml/2006/main"/>
        </p:blipFill>
        <p:spPr>
          <a:xfrm xmlns:a="http://schemas.openxmlformats.org/drawingml/2006/main">
            <a:off x="10172700" y="7620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39E7BA-789F-4181-BC24-A3A4D7041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30480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C8D4DC"/>
                </a:solidFill>
              </a:defRPr>
            </a:pPr>
            <a:r>
              <a:rPr sz="1200" b="1">
                <a:solidFill>
                  <a:srgbClr val="C8D4DC"/>
                </a:solidFill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1A75B7-6158-4B59-820E-AC0AD0A67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590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F4E9D3"/>
                </a:solidFill>
              </a:defRPr>
            </a:pPr>
            <a:r>
              <a:rPr sz="900" b="0">
                <a:solidFill>
                  <a:srgbClr val="F4E9D3"/>
                </a:solidFill>
              </a:rPr>
              <a:t>Data Security • Responsible AI • Compliance • Training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739CB3-C6C6-4FC2-B0B6-9056EBECD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29375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4E9D3"/>
                </a:solidFill>
              </a:defRPr>
            </a:pPr>
            <a:r>
              <a:rPr sz="900" b="1">
                <a:solidFill>
                  <a:srgbClr val="F4E9D3"/>
                </a:solidFill>
              </a:rPr>
              <a:t>CAPABILITY BRIEFING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4C6FFF-E732-478F-92AB-CC379CC1A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83B"/>
                </a:solidFill>
              </a:defRPr>
            </a:pPr>
            <a:r>
              <a:rPr sz="1350" b="1">
                <a:solidFill>
                  <a:srgbClr val="D6A83B"/>
                </a:solidFill>
              </a:rPr>
              <a:t>DATA SECURITY &amp; COMPLIANCE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A62D921-E93E-452C-A57D-166770C61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669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6DE4BE-21CD-42B2-8CB4-0D344D1BF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95262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Sensitive-data discovery and classification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3F910B-1DCF-4F6F-9F94-7887F4A4F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193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BCC302-45BC-487A-9F67-F6F1ACE78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0507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Information protection, labeling, and handling rules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AF460A-9B06-43B1-9FB8-FE48D93D0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718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07A1BB-5656-4907-8CE5-D914473D5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5752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Data Loss Prevention policy design and improvement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316A4F-E9A9-4E72-A5CC-99D11EBFD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242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6167D6-B030-405E-91E8-9FC490EEF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60997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Retention, records, and data-lifecycle management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5E7D95-6D7F-4801-8C58-6A09A55F7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767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7C1ADE-ED91-433E-A9FD-B2E66F381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6242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Privacy, audit, eDiscovery, and compliance readiness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60094C-61D5-4340-8D4C-D46C216AF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291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65D2A7-CBCF-4D21-80C1-C416404BC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71487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Risk assessments, control-gap analysis, and remediation guidance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8A0B14D-16E9-49AE-99A6-A1A30265F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669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1a96df017c4f96"/>
          <a:srcRect xmlns:a="http://schemas.openxmlformats.org/drawingml/2006/main" l="10059" t="0" r="1005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695450"/>
            <a:ext cx="4191000" cy="2952750"/>
          </a:xfrm>
          <a:prstGeom xmlns:a="http://schemas.openxmlformats.org/drawingml/2006/main" prst="rect">
            <a:avLst/>
          </a:prstGeom>
        </p:spPr>
      </p:pic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E6288B2-A983-4CEE-AC42-FDBB4DB5E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95450"/>
            <a:ext cx="4191000" cy="2952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A83B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C487B45-3113-49CE-BCBA-61D8A2C00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857750"/>
            <a:ext cx="381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DF8"/>
                </a:solidFill>
              </a:defRPr>
            </a:pPr>
            <a:r>
              <a:rPr sz="1575" b="1">
                <a:solidFill>
                  <a:srgbClr val="FFFDF8"/>
                </a:solidFill>
              </a:rPr>
              <a:t>Outcome: clearer data ownership, stronger controls, and practical evidence of readiness.</a:t>
            </a:r>
          </a:p>
        </p:txBody>
      </p:sp>
    </p:spTree>
    <p:extLst>
      <p:ext uri="{BB962C8B-B14F-4D97-AF65-F5344CB8AC3E}">
        <p14:creationId xmlns:p14="http://schemas.microsoft.com/office/powerpoint/2010/main" val="19076942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B25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5BA525-E3F6-497E-BB31-3919861DC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B5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125C8D-56D1-4456-B78B-5A2C6AE29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0287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1930C4-99EB-4F49-834A-D13D02394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191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DF8"/>
                </a:solidFill>
              </a:defRPr>
            </a:pPr>
            <a:r>
              <a:rPr sz="2550" b="1">
                <a:solidFill>
                  <a:srgbClr val="FFFDF8"/>
                </a:solidFill>
              </a:rPr>
              <a:t>Adopt AI with governance, guardrails, and confidence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9714A4-62BD-44EC-913C-EB4C92CBE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83B"/>
                </a:solidFill>
              </a:defRPr>
            </a:pPr>
            <a:r>
              <a:rPr sz="975" b="1">
                <a:solidFill>
                  <a:srgbClr val="D6A83B"/>
                </a:solidFill>
              </a:rPr>
              <a:t>KARATIN LLC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9e72e8ec3c4a9e"/>
          <a:stretch xmlns:a="http://schemas.openxmlformats.org/drawingml/2006/main"/>
        </p:blipFill>
        <p:spPr>
          <a:xfrm xmlns:a="http://schemas.openxmlformats.org/drawingml/2006/main">
            <a:off x="10172700" y="7620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06CE7E-0185-4AE3-9A9D-747F8090C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30480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C8D4DC"/>
                </a:solidFill>
              </a:defRPr>
            </a:pPr>
            <a:r>
              <a:rPr sz="1200" b="1">
                <a:solidFill>
                  <a:srgbClr val="C8D4DC"/>
                </a:solidFill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D6366C-BAC7-4956-A86B-22CC7EE95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590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F4E9D3"/>
                </a:solidFill>
              </a:defRPr>
            </a:pPr>
            <a:r>
              <a:rPr sz="900" b="0">
                <a:solidFill>
                  <a:srgbClr val="F4E9D3"/>
                </a:solidFill>
              </a:rPr>
              <a:t>Data Security • Responsible AI • Compliance • Training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1B5C7E-0FAE-436C-842F-B6A334197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29375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4E9D3"/>
                </a:solidFill>
              </a:defRPr>
            </a:pPr>
            <a:r>
              <a:rPr sz="900" b="1">
                <a:solidFill>
                  <a:srgbClr val="F4E9D3"/>
                </a:solidFill>
              </a:rPr>
              <a:t>CAPABILITY BRIEFING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436E3A-AEEF-425E-99B9-A839B1B46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83B"/>
                </a:solidFill>
              </a:defRPr>
            </a:pPr>
            <a:r>
              <a:rPr sz="1350" b="1">
                <a:solidFill>
                  <a:srgbClr val="D6A83B"/>
                </a:solidFill>
              </a:rPr>
              <a:t>RESPONSIBLE AI ADOPTION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3154AF-A1DF-4502-816E-1B40C11F8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669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0F0240-0ECC-4771-B83C-1CC6425AA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95262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AI readiness and use-case assessments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0A6AB5-53EE-4372-A2E2-1F12796E6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193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6C0BC6-E32D-4AAD-B498-9BC6F5CC9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0507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Data exposure, oversharing, and permission-risk reviews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393762-D503-4ACE-8951-DF7EB1AFA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718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39F4DB-73B3-4F7E-B9C1-3F7C09AD1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5752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AI governance frameworks and acceptable-use policies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B1B365-A897-4601-8C0A-0DF7F3614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242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F618FF-7024-4E8F-A535-2C522DFD0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60997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Responsible AI controls, roles, and decision accountability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8C54B9F-A0DF-4C14-B720-DDEA55200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767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9E4AB8-3C95-4E45-BE6A-EA3879690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6242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Pilot planning, risk tracking, and adoption guidance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DCB418A-328D-43A4-AB81-97ECFE208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291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19145B9-FD1F-4772-A780-CD1E0F477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714875"/>
            <a:ext cx="592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Ongoing monitoring and governance improvement</a:t>
            </a:r>
          </a:p>
        </p:txBody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bd1b2d02d64470"/>
          <a:srcRect xmlns:a="http://schemas.openxmlformats.org/drawingml/2006/main" l="10059" t="0" r="1005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1695450"/>
            <a:ext cx="4191000" cy="2952750"/>
          </a:xfrm>
          <a:prstGeom xmlns:a="http://schemas.openxmlformats.org/drawingml/2006/main" prst="rect">
            <a:avLst/>
          </a:prstGeom>
        </p:spPr>
      </p:pic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DE2946C-20E4-45A7-956F-016E7AA6F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95450"/>
            <a:ext cx="4191000" cy="2952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A83B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8960EC-5458-4CC7-BBDB-48496228D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857750"/>
            <a:ext cx="3810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DF8"/>
                </a:solidFill>
              </a:defRPr>
            </a:pPr>
            <a:r>
              <a:rPr sz="1575" b="1">
                <a:solidFill>
                  <a:srgbClr val="FFFDF8"/>
                </a:solidFill>
              </a:rPr>
              <a:t>Outcome: productivity gains with protected data, clear accountability, and lower risk.</a:t>
            </a:r>
          </a:p>
        </p:txBody>
      </p:sp>
    </p:spTree>
    <p:extLst>
      <p:ext uri="{BB962C8B-B14F-4D97-AF65-F5344CB8AC3E}">
        <p14:creationId xmlns:p14="http://schemas.microsoft.com/office/powerpoint/2010/main" val="96816142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B25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19D1785-A2DB-4E50-80B7-671A157B8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B5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95DDEE-B0B3-4552-A8F9-A40ACABBD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0287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E99DA6-DCF6-4AD7-92F0-95E582A34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191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DF8"/>
                </a:solidFill>
              </a:defRPr>
            </a:pPr>
            <a:r>
              <a:rPr sz="2550" b="1">
                <a:solidFill>
                  <a:srgbClr val="FFFDF8"/>
                </a:solidFill>
              </a:rPr>
              <a:t>Training makes secure behavior repeatable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778B8E-BE43-4EF2-9DA5-C5812849F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83B"/>
                </a:solidFill>
              </a:defRPr>
            </a:pPr>
            <a:r>
              <a:rPr sz="975" b="1">
                <a:solidFill>
                  <a:srgbClr val="D6A83B"/>
                </a:solidFill>
              </a:rPr>
              <a:t>KARATIN LLC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70f2dd42bb4150"/>
          <a:stretch xmlns:a="http://schemas.openxmlformats.org/drawingml/2006/main"/>
        </p:blipFill>
        <p:spPr>
          <a:xfrm xmlns:a="http://schemas.openxmlformats.org/drawingml/2006/main">
            <a:off x="10172700" y="7620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71B9B6-0B9F-45A4-B0A7-1F1AA1B6E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30480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C8D4DC"/>
                </a:solidFill>
              </a:defRPr>
            </a:pPr>
            <a:r>
              <a:rPr sz="1200" b="1">
                <a:solidFill>
                  <a:srgbClr val="C8D4DC"/>
                </a:solidFill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6F2A7C-69F1-443A-9B9D-86C2410BC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590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F4E9D3"/>
                </a:solidFill>
              </a:defRPr>
            </a:pPr>
            <a:r>
              <a:rPr sz="900" b="0">
                <a:solidFill>
                  <a:srgbClr val="F4E9D3"/>
                </a:solidFill>
              </a:rPr>
              <a:t>Data Security • Responsible AI • Compliance • Training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FA6AD0-6ECE-4CAE-911A-B9884CC4D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29375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4E9D3"/>
                </a:solidFill>
              </a:defRPr>
            </a:pPr>
            <a:r>
              <a:rPr sz="900" b="1">
                <a:solidFill>
                  <a:srgbClr val="F4E9D3"/>
                </a:solidFill>
              </a:rPr>
              <a:t>CAPABILITY BRIEFING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536385-4B76-4D05-975E-BB2C05202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83B"/>
                </a:solidFill>
              </a:defRPr>
            </a:pPr>
            <a:r>
              <a:rPr sz="1350" b="1">
                <a:solidFill>
                  <a:srgbClr val="D6A83B"/>
                </a:solidFill>
              </a:rPr>
              <a:t>TRAINING &amp; ENABLEMENT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6449F1-A009-4881-B0DF-A3A4C459D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4787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6A83B"/>
                </a:solidFill>
              </a:defRPr>
            </a:pPr>
            <a:r>
              <a:rPr sz="1650" b="1">
                <a:solidFill>
                  <a:srgbClr val="D6A83B"/>
                </a:solidFill>
              </a:rPr>
              <a:t>LEADERS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7BE699-2CD1-4138-9860-D8AA63EE1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47925"/>
            <a:ext cx="4762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AI governance, risk ownership, oversight, and decision responsibilities.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878552-CD73-4EBD-B9E7-4E0BBFBBD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67075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06A373-0F59-429B-8DF1-EAA2E7C02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4787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6A83B"/>
                </a:solidFill>
              </a:defRPr>
            </a:pPr>
            <a:r>
              <a:rPr sz="1650" b="1">
                <a:solidFill>
                  <a:srgbClr val="D6A83B"/>
                </a:solidFill>
              </a:rPr>
              <a:t>ADMINISTRATORS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879B98-4410-43A4-95DF-EBA8C39CD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47925"/>
            <a:ext cx="4762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Data-security controls, policy operations, investigation, and reporting.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7970B8-FFCA-4FDD-9261-6A2A08845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67075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5A7B2F-3B1C-46AE-8C47-0CC68285D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5762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6A83B"/>
                </a:solidFill>
              </a:defRPr>
            </a:pPr>
            <a:r>
              <a:rPr sz="1650" b="1">
                <a:solidFill>
                  <a:srgbClr val="D6A83B"/>
                </a:solidFill>
              </a:rPr>
              <a:t>EMPLOYEES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222E92-00F9-4B50-A5D1-68AA5B9C0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57675"/>
            <a:ext cx="4762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Sensitive-data handling, responsible AI use, privacy, and safe collaboration.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A77E4F-8512-40F9-A7F2-D6B6108EC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76825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B746AA-0D51-4018-BE6F-1D07A1498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5762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6A83B"/>
                </a:solidFill>
              </a:defRPr>
            </a:pPr>
            <a:r>
              <a:rPr sz="1650" b="1">
                <a:solidFill>
                  <a:srgbClr val="D6A83B"/>
                </a:solidFill>
              </a:rPr>
              <a:t>TEAMS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443192-2962-4B61-B0A8-D6BD301CD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257675"/>
            <a:ext cx="4762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4E9D3"/>
                </a:solidFill>
              </a:defRPr>
            </a:pPr>
            <a:r>
              <a:rPr sz="1425" b="0">
                <a:solidFill>
                  <a:srgbClr val="F4E9D3"/>
                </a:solidFill>
              </a:rPr>
              <a:t>Role-based workshops, tabletop scenarios, readiness sessions, and job aids.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6A76CA-91DD-43CE-9892-7B5CF715F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076825"/>
            <a:ext cx="4762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</p:spTree>
    <p:extLst>
      <p:ext uri="{BB962C8B-B14F-4D97-AF65-F5344CB8AC3E}">
        <p14:creationId xmlns:p14="http://schemas.microsoft.com/office/powerpoint/2010/main" val="127655858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B25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796C67A-5A34-4C7F-9484-0C2D43C05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B5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D7AE29-40E0-4BEE-99AE-D70B4BF31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0287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E42FAE-0EE1-4F1F-A1C4-6460D2E36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191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DF8"/>
                </a:solidFill>
              </a:defRPr>
            </a:pPr>
            <a:r>
              <a:rPr sz="2550" b="1">
                <a:solidFill>
                  <a:srgbClr val="FFFDF8"/>
                </a:solidFill>
              </a:rPr>
              <a:t>Turn assessment findings into sustainable action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D0F43E-1CD6-408B-A147-E6DDB06B5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83B"/>
                </a:solidFill>
              </a:defRPr>
            </a:pPr>
            <a:r>
              <a:rPr sz="975" b="1">
                <a:solidFill>
                  <a:srgbClr val="D6A83B"/>
                </a:solidFill>
              </a:rPr>
              <a:t>KARATIN LLC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8d0a0ee11d4a4b"/>
          <a:stretch xmlns:a="http://schemas.openxmlformats.org/drawingml/2006/main"/>
        </p:blipFill>
        <p:spPr>
          <a:xfrm xmlns:a="http://schemas.openxmlformats.org/drawingml/2006/main">
            <a:off x="10172700" y="7620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1FF861-9790-46D0-B67F-6AD6AC949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30480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C8D4DC"/>
                </a:solidFill>
              </a:defRPr>
            </a:pPr>
            <a:r>
              <a:rPr sz="1200" b="1">
                <a:solidFill>
                  <a:srgbClr val="C8D4DC"/>
                </a:solidFill>
              </a:rPr>
              <a:t>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609563-2C05-4D8B-9207-16252AC1F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590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F4E9D3"/>
                </a:solidFill>
              </a:defRPr>
            </a:pPr>
            <a:r>
              <a:rPr sz="900" b="0">
                <a:solidFill>
                  <a:srgbClr val="F4E9D3"/>
                </a:solidFill>
              </a:rPr>
              <a:t>Data Security • Responsible AI • Compliance • Training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89098A-FFC6-442C-BAA0-6882E3945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29375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4E9D3"/>
                </a:solidFill>
              </a:defRPr>
            </a:pPr>
            <a:r>
              <a:rPr sz="900" b="1">
                <a:solidFill>
                  <a:srgbClr val="F4E9D3"/>
                </a:solidFill>
              </a:rPr>
              <a:t>CAPABILITY BRIEFING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36AD3F-C9FF-40CF-B912-DF84625F6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83B"/>
                </a:solidFill>
              </a:defRPr>
            </a:pPr>
            <a:r>
              <a:rPr sz="1350" b="1">
                <a:solidFill>
                  <a:srgbClr val="D6A83B"/>
                </a:solidFill>
              </a:rPr>
              <a:t>DATA &amp; AI READINESS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ECD338-83FA-487D-832B-DD98DFE37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2880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6A83B"/>
                </a:solidFill>
              </a:defRPr>
            </a:pPr>
            <a:r>
              <a:rPr sz="2100" b="1">
                <a:solidFill>
                  <a:srgbClr val="D6A83B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34B8B5-921A-4411-8352-372315363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DF8"/>
                </a:solidFill>
              </a:defRPr>
            </a:pPr>
            <a:r>
              <a:rPr sz="1500" b="1">
                <a:solidFill>
                  <a:srgbClr val="FFFDF8"/>
                </a:solidFill>
              </a:rPr>
              <a:t>DISCOVER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5CAEA4-6AAD-4FF7-9110-0DAFC266E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57475"/>
            <a:ext cx="2143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4E9D3"/>
                </a:solidFill>
              </a:defRPr>
            </a:pPr>
            <a:r>
              <a:rPr sz="1275" b="0">
                <a:solidFill>
                  <a:srgbClr val="F4E9D3"/>
                </a:solidFill>
              </a:rPr>
              <a:t>Confirm priorities, use cases, and data concerns.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30C76C-01EC-432F-A8C6-FA2A05B2B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971675"/>
            <a:ext cx="495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CF69E5-D36F-48CB-8B6C-C41827785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82880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6A83B"/>
                </a:solidFill>
              </a:defRPr>
            </a:pPr>
            <a:r>
              <a:rPr sz="2100" b="1">
                <a:solidFill>
                  <a:srgbClr val="D6A83B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B8B74B-00F1-4AFF-9DE9-7EAB076BF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2860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DF8"/>
                </a:solidFill>
              </a:defRPr>
            </a:pPr>
            <a:r>
              <a:rPr sz="1500" b="1">
                <a:solidFill>
                  <a:srgbClr val="FFFDF8"/>
                </a:solidFill>
              </a:rPr>
              <a:t>ASSESS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CE55B7-10F8-4DC6-B712-522037F0B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657475"/>
            <a:ext cx="2143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4E9D3"/>
                </a:solidFill>
              </a:defRPr>
            </a:pPr>
            <a:r>
              <a:rPr sz="1275" b="0">
                <a:solidFill>
                  <a:srgbClr val="F4E9D3"/>
                </a:solidFill>
              </a:rPr>
              <a:t>Review exposure, sharing, controls, and governance.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9AEDB1-67B0-473A-8177-97B3DC2BC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1971675"/>
            <a:ext cx="495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83F73E-AE8F-489A-B81E-2F611877D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82880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6A83B"/>
                </a:solidFill>
              </a:defRPr>
            </a:pPr>
            <a:r>
              <a:rPr sz="2100" b="1">
                <a:solidFill>
                  <a:srgbClr val="D6A83B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C44C27-ADE4-4ADB-9B95-36713BAD6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2860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DF8"/>
                </a:solidFill>
              </a:defRPr>
            </a:pPr>
            <a:r>
              <a:rPr sz="1500" b="1">
                <a:solidFill>
                  <a:srgbClr val="FFFDF8"/>
                </a:solidFill>
              </a:rPr>
              <a:t>PRIORITIZE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BF99363-2883-467B-B97A-B193EA18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657475"/>
            <a:ext cx="2143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4E9D3"/>
                </a:solidFill>
              </a:defRPr>
            </a:pPr>
            <a:r>
              <a:rPr sz="1275" b="0">
                <a:solidFill>
                  <a:srgbClr val="F4E9D3"/>
                </a:solidFill>
              </a:rPr>
              <a:t>Rank risks by mission impact, urgency, and effort.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51249D4-ADD7-4C0D-A13E-597DCA095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971675"/>
            <a:ext cx="495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8DA349-5D3A-4EEB-B7AB-0E89EC022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828800"/>
            <a:ext cx="552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D6A83B"/>
                </a:solidFill>
              </a:defRPr>
            </a:pPr>
            <a:r>
              <a:rPr sz="2100" b="1">
                <a:solidFill>
                  <a:srgbClr val="D6A83B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CB432F-2AB3-4DB2-A006-80E7E5EF5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2860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DF8"/>
                </a:solidFill>
              </a:defRPr>
            </a:pPr>
            <a:r>
              <a:rPr sz="1500" b="1">
                <a:solidFill>
                  <a:srgbClr val="FFFDF8"/>
                </a:solidFill>
              </a:rPr>
              <a:t>DELIVER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2E6434-3E33-41F9-B852-B03029FF1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657475"/>
            <a:ext cx="2143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4E9D3"/>
                </a:solidFill>
              </a:defRPr>
            </a:pPr>
            <a:r>
              <a:rPr sz="1275" b="0">
                <a:solidFill>
                  <a:srgbClr val="F4E9D3"/>
                </a:solidFill>
              </a:rPr>
              <a:t>Provide findings, roadmap, and stakeholder briefing.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FEAFD67-AD54-432D-AC43-7CCB44A36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71875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01B44F6-10BC-46C3-86C8-0E30546B0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81425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6A83B"/>
                </a:solidFill>
              </a:defRPr>
            </a:pPr>
            <a:r>
              <a:rPr sz="1275" b="1">
                <a:solidFill>
                  <a:srgbClr val="D6A83B"/>
                </a:solidFill>
              </a:rPr>
              <a:t>FROM FINDINGS TO ADOPTION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855B0BE-B56D-4407-BC2F-37D9EA56E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DF8"/>
                </a:solidFill>
              </a:defRPr>
            </a:pPr>
            <a:r>
              <a:rPr sz="1575" b="1">
                <a:solidFill>
                  <a:srgbClr val="FFFDF8"/>
                </a:solidFill>
              </a:rPr>
              <a:t>DESIGN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0732340-C34C-4B30-BA9F-2C5AEE018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10100"/>
            <a:ext cx="304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4E9D3"/>
                </a:solidFill>
              </a:defRPr>
            </a:pPr>
            <a:r>
              <a:rPr sz="1275" b="0">
                <a:solidFill>
                  <a:srgbClr val="F4E9D3"/>
                </a:solidFill>
              </a:rPr>
              <a:t>Define controls, governance, learning objectives, and success measures.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FED2703-47A0-40DF-87F3-362658558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419600"/>
            <a:ext cx="323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D6A83B"/>
                </a:solidFill>
              </a:defRPr>
            </a:pPr>
            <a:r>
              <a:rPr sz="2250" b="1">
                <a:solidFill>
                  <a:srgbClr val="D6A83B"/>
                </a:solidFill>
              </a:rPr>
              <a:t>›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60053B9-CC30-4D1F-AB0E-6811DE4A5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2481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DF8"/>
                </a:solidFill>
              </a:defRPr>
            </a:pPr>
            <a:r>
              <a:rPr sz="1575" b="1">
                <a:solidFill>
                  <a:srgbClr val="FFFDF8"/>
                </a:solidFill>
              </a:rPr>
              <a:t>ENABLE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340FF14-EB52-47FC-BC8E-816815819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610100"/>
            <a:ext cx="304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4E9D3"/>
                </a:solidFill>
              </a:defRPr>
            </a:pPr>
            <a:r>
              <a:rPr sz="1275" b="0">
                <a:solidFill>
                  <a:srgbClr val="F4E9D3"/>
                </a:solidFill>
              </a:rPr>
              <a:t>Implement prioritized improvements and deliver role-based training.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C304A13-4824-4BA7-A6E9-BE46B2D3A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419600"/>
            <a:ext cx="323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D6A83B"/>
                </a:solidFill>
              </a:defRPr>
            </a:pPr>
            <a:r>
              <a:rPr sz="2250" b="1">
                <a:solidFill>
                  <a:srgbClr val="D6A83B"/>
                </a:solidFill>
              </a:rPr>
              <a:t>›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88DBDDD-61BE-4391-B047-CF1F53B67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2481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DF8"/>
                </a:solidFill>
              </a:defRPr>
            </a:pPr>
            <a:r>
              <a:rPr sz="1575" b="1">
                <a:solidFill>
                  <a:srgbClr val="FFFDF8"/>
                </a:solidFill>
              </a:rPr>
              <a:t>SUSTAIN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D9C4231-583E-425D-B6DB-7EA06E38F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610100"/>
            <a:ext cx="304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4E9D3"/>
                </a:solidFill>
              </a:defRPr>
            </a:pPr>
            <a:r>
              <a:rPr sz="1275" b="0">
                <a:solidFill>
                  <a:srgbClr val="F4E9D3"/>
                </a:solidFill>
              </a:rPr>
              <a:t>Measure adoption, review risk, and strengthen governance over time.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3B0282D-DD61-4AD1-87F0-519C931A5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DF8"/>
                </a:solidFill>
              </a:defRPr>
            </a:pPr>
            <a:r>
              <a:rPr sz="1425" b="1">
                <a:solidFill>
                  <a:srgbClr val="FFFDF8"/>
                </a:solidFill>
              </a:rPr>
              <a:t>Deliverables: risk summary • prioritized recommendations • implementation roadmap • leadership briefing</a:t>
            </a:r>
          </a:p>
        </p:txBody>
      </p:sp>
    </p:spTree>
    <p:extLst>
      <p:ext uri="{BB962C8B-B14F-4D97-AF65-F5344CB8AC3E}">
        <p14:creationId xmlns:p14="http://schemas.microsoft.com/office/powerpoint/2010/main" val="98807721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B25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337C467-DB99-4D5D-B6A1-533A60F60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B5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9E791A-B3E7-4068-8215-C42530C0B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0287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31A689-DD6F-4E7E-A138-BBD05326C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191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DF8"/>
                </a:solidFill>
              </a:defRPr>
            </a:pPr>
            <a:r>
              <a:rPr sz="2550" b="1">
                <a:solidFill>
                  <a:srgbClr val="FFFDF8"/>
                </a:solidFill>
              </a:rPr>
              <a:t>Specialist focus enables sustainable adoption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101FF5-FAC6-4716-9FA1-6165085C5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83B"/>
                </a:solidFill>
              </a:defRPr>
            </a:pPr>
            <a:r>
              <a:rPr sz="975" b="1">
                <a:solidFill>
                  <a:srgbClr val="D6A83B"/>
                </a:solidFill>
              </a:rPr>
              <a:t>KARATIN LLC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cbbe0c177a406c"/>
          <a:stretch xmlns:a="http://schemas.openxmlformats.org/drawingml/2006/main"/>
        </p:blipFill>
        <p:spPr>
          <a:xfrm xmlns:a="http://schemas.openxmlformats.org/drawingml/2006/main">
            <a:off x="10172700" y="7620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3AFD62-AA26-4895-B26B-1AD3DFBBF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30480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C8D4DC"/>
                </a:solidFill>
              </a:defRPr>
            </a:pPr>
            <a:r>
              <a:rPr sz="1200" b="1">
                <a:solidFill>
                  <a:srgbClr val="C8D4DC"/>
                </a:solidFill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BA4F98-8DDB-4634-8E7B-DB4EB446E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590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F4E9D3"/>
                </a:solidFill>
              </a:defRPr>
            </a:pPr>
            <a:r>
              <a:rPr sz="900" b="0">
                <a:solidFill>
                  <a:srgbClr val="F4E9D3"/>
                </a:solidFill>
              </a:rPr>
              <a:t>Data Security • Responsible AI • Compliance • Training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4A7605-E68C-4E37-A6BA-6A27295AB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29375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4E9D3"/>
                </a:solidFill>
              </a:defRPr>
            </a:pPr>
            <a:r>
              <a:rPr sz="900" b="1">
                <a:solidFill>
                  <a:srgbClr val="F4E9D3"/>
                </a:solidFill>
              </a:rPr>
              <a:t>CAPABILITY BRIEFING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BC070D-AE3D-4005-A0F2-BB0BE20D4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6A83B"/>
                </a:solidFill>
              </a:defRPr>
            </a:pPr>
            <a:r>
              <a:rPr sz="1950" b="1">
                <a:solidFill>
                  <a:srgbClr val="D6A83B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455149-BA7A-4AB4-92FF-812ACE32C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4097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DF8"/>
                </a:solidFill>
              </a:defRPr>
            </a:pPr>
            <a:r>
              <a:rPr sz="1500" b="1">
                <a:solidFill>
                  <a:srgbClr val="FFFDF8"/>
                </a:solidFill>
              </a:rPr>
              <a:t>DATA-BEFORE-AI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88B92E-E86A-4EDE-8BC2-D18BF9C76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40970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4E9D3"/>
                </a:solidFill>
              </a:defRPr>
            </a:pPr>
            <a:r>
              <a:rPr sz="1350" b="0">
                <a:solidFill>
                  <a:srgbClr val="F4E9D3"/>
                </a:solidFill>
              </a:rPr>
              <a:t>We examine data exposure and governance before AI expands access.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EFFA7C-EECA-49CD-9637-0495E0CC7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009775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B50A37-C3F5-4DBE-9607-FAD7E5B1B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241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6A83B"/>
                </a:solidFill>
              </a:defRPr>
            </a:pPr>
            <a:r>
              <a:rPr sz="1950" b="1">
                <a:solidFill>
                  <a:srgbClr val="D6A83B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E99523-793D-4D61-86E0-EFBA0B67D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3241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DF8"/>
                </a:solidFill>
              </a:defRPr>
            </a:pPr>
            <a:r>
              <a:rPr sz="1500" b="1">
                <a:solidFill>
                  <a:srgbClr val="FFFDF8"/>
                </a:solidFill>
              </a:rPr>
              <a:t>CONTROL-TO-OUTCOME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EE4CF0-919A-44FB-8F6D-A8AA59238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32410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4E9D3"/>
                </a:solidFill>
              </a:defRPr>
            </a:pPr>
            <a:r>
              <a:rPr sz="1350" b="0">
                <a:solidFill>
                  <a:srgbClr val="F4E9D3"/>
                </a:solidFill>
              </a:rPr>
              <a:t>Recommendations connect directly to business and mission risk.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6C3D86-47E3-4213-8C63-0B69D18F7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924175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9901D2-194C-47CE-BCED-352EC67AA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6A83B"/>
                </a:solidFill>
              </a:defRPr>
            </a:pPr>
            <a:r>
              <a:rPr sz="1950" b="1">
                <a:solidFill>
                  <a:srgbClr val="D6A83B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08FC7A-CD0F-461A-A0FC-3FC6262AF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2385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DF8"/>
                </a:solidFill>
              </a:defRPr>
            </a:pPr>
            <a:r>
              <a:rPr sz="1500" b="1">
                <a:solidFill>
                  <a:srgbClr val="FFFDF8"/>
                </a:solidFill>
              </a:rPr>
              <a:t>PEOPLE-IN-THE-LOOP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30A9E7-2E67-4BBF-B085-6F690695D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3850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4E9D3"/>
                </a:solidFill>
              </a:defRPr>
            </a:pPr>
            <a:r>
              <a:rPr sz="1350" b="0">
                <a:solidFill>
                  <a:srgbClr val="F4E9D3"/>
                </a:solidFill>
              </a:rPr>
              <a:t>Training is built into delivery—not treated as an afterthought.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E7EC7F9-6AA3-4089-BB83-024C3FE8C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838575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3306B1-7F2B-4565-9224-E6C71881B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529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6A83B"/>
                </a:solidFill>
              </a:defRPr>
            </a:pPr>
            <a:r>
              <a:rPr sz="1950" b="1">
                <a:solidFill>
                  <a:srgbClr val="D6A83B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53B9D80-ABE2-4103-9989-56C1BE308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1529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DF8"/>
                </a:solidFill>
              </a:defRPr>
            </a:pPr>
            <a:r>
              <a:rPr sz="1500" b="1">
                <a:solidFill>
                  <a:srgbClr val="FFFDF8"/>
                </a:solidFill>
              </a:rPr>
              <a:t>CLEAR COMMUNICATION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D087F07-80BB-4DE0-98F9-DA728D68D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15290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4E9D3"/>
                </a:solidFill>
              </a:defRPr>
            </a:pPr>
            <a:r>
              <a:rPr sz="1350" b="0">
                <a:solidFill>
                  <a:srgbClr val="F4E9D3"/>
                </a:solidFill>
              </a:rPr>
              <a:t>Leaders receive direct findings, priorities, and next steps.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B5835C2-F028-465D-9E0A-786EBB56E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752975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98A07F0-8968-4E99-BFF3-50CCBDE65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673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D6A83B"/>
                </a:solidFill>
              </a:defRPr>
            </a:pPr>
            <a:r>
              <a:rPr sz="1950" b="1">
                <a:solidFill>
                  <a:srgbClr val="D6A83B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8F3CBE9-7DD2-456B-96AC-606D58F67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0673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DF8"/>
                </a:solidFill>
              </a:defRPr>
            </a:pPr>
            <a:r>
              <a:rPr sz="1500" b="1">
                <a:solidFill>
                  <a:srgbClr val="FFFDF8"/>
                </a:solidFill>
              </a:rPr>
              <a:t>SUSTAINABLE GOVERNANCE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2756F01-3C88-402C-9634-4B30BF638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067300"/>
            <a:ext cx="638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4E9D3"/>
                </a:solidFill>
              </a:defRPr>
            </a:pPr>
            <a:r>
              <a:rPr sz="1350" b="0">
                <a:solidFill>
                  <a:srgbClr val="F4E9D3"/>
                </a:solidFill>
              </a:rPr>
              <a:t>Controls and policies are designed for ongoing ownership.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4FB8A10-21DE-46BB-B1E4-D4E32272D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667375"/>
            <a:ext cx="981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6F95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</p:spTree>
    <p:extLst>
      <p:ext uri="{BB962C8B-B14F-4D97-AF65-F5344CB8AC3E}">
        <p14:creationId xmlns:p14="http://schemas.microsoft.com/office/powerpoint/2010/main" val="86482625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B25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C1BD9D8-740D-4126-9511-5C424F141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B5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29D6AF2-C5D9-458A-BC5D-E9C0C6031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028700"/>
            <a:ext cx="1219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9E8ACF-96B7-4EFC-A312-56C2090D4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919162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DF8"/>
                </a:solidFill>
              </a:defRPr>
            </a:pPr>
            <a:r>
              <a:rPr sz="2550" b="1">
                <a:solidFill>
                  <a:srgbClr val="FFFDF8"/>
                </a:solidFill>
              </a:rPr>
              <a:t>Begin with a focused data and AI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375301-54BE-429B-A5D9-371ED9952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6A83B"/>
                </a:solidFill>
              </a:defRPr>
            </a:pPr>
            <a:r>
              <a:rPr sz="975" b="1">
                <a:solidFill>
                  <a:srgbClr val="D6A83B"/>
                </a:solidFill>
              </a:rPr>
              <a:t>KARATIN LLC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50c9996ce94b2c"/>
          <a:stretch xmlns:a="http://schemas.openxmlformats.org/drawingml/2006/main"/>
        </p:blipFill>
        <p:spPr>
          <a:xfrm xmlns:a="http://schemas.openxmlformats.org/drawingml/2006/main">
            <a:off x="10172700" y="7620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BF58A7-F441-4C24-94CA-1329429CD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30480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C8D4DC"/>
                </a:solidFill>
              </a:defRPr>
            </a:pPr>
            <a:r>
              <a:rPr sz="1200" b="1">
                <a:solidFill>
                  <a:srgbClr val="C8D4DC"/>
                </a:solidFill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510AC5-113F-4E0D-90B5-3038AD9B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590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F4E9D3"/>
                </a:solidFill>
              </a:defRPr>
            </a:pPr>
            <a:r>
              <a:rPr sz="900" b="0">
                <a:solidFill>
                  <a:srgbClr val="F4E9D3"/>
                </a:solidFill>
              </a:rPr>
              <a:t>Data Security • Responsible AI • Compliance • Training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BC1870-2D71-49F9-ACA2-168B84CDA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29375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4E9D3"/>
                </a:solidFill>
              </a:defRPr>
            </a:pPr>
            <a:r>
              <a:rPr sz="900" b="1">
                <a:solidFill>
                  <a:srgbClr val="F4E9D3"/>
                </a:solidFill>
              </a:rPr>
              <a:t>CAPABILITY BRIEFING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47EBD0-2C78-4D60-9B23-DB53B8EED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6A83B"/>
                </a:solidFill>
              </a:defRPr>
            </a:pPr>
            <a:r>
              <a:rPr sz="1350" b="1">
                <a:solidFill>
                  <a:srgbClr val="D6A83B"/>
                </a:solidFill>
              </a:rPr>
              <a:t>CONTRACTING INFORMATION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2C8234-75AA-46BC-A71B-19E01ECF5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6A83B"/>
                </a:solidFill>
              </a:defRPr>
            </a:pPr>
            <a:r>
              <a:rPr sz="1125" b="1">
                <a:solidFill>
                  <a:srgbClr val="D6A83B"/>
                </a:solidFill>
              </a:rPr>
              <a:t>Legal name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95BBA2-6A25-430B-97AA-91DEEE528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38375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DF8"/>
                </a:solidFill>
              </a:defRPr>
            </a:pPr>
            <a:r>
              <a:rPr sz="1650" b="1">
                <a:solidFill>
                  <a:srgbClr val="FFFDF8"/>
                </a:solidFill>
              </a:rPr>
              <a:t>Karatin LLC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1FB5EE-F17F-41C4-8D6D-7384C439A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6A83B"/>
                </a:solidFill>
              </a:defRPr>
            </a:pPr>
            <a:r>
              <a:rPr sz="1125" b="1">
                <a:solidFill>
                  <a:srgbClr val="D6A83B"/>
                </a:solidFill>
              </a:rPr>
              <a:t>UEI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0E0511-948C-4CCB-89B0-5D19092C7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6705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DF8"/>
                </a:solidFill>
              </a:defRPr>
            </a:pPr>
            <a:r>
              <a:rPr sz="1575" b="1">
                <a:solidFill>
                  <a:srgbClr val="FFFDF8"/>
                </a:solidFill>
              </a:rPr>
              <a:t>EJGLFLLKUKK8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969DEAB-E474-4EF5-A4E5-216E7DF1E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9975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6A83B"/>
                </a:solidFill>
              </a:defRPr>
            </a:pPr>
            <a:r>
              <a:rPr sz="1125" b="1">
                <a:solidFill>
                  <a:srgbClr val="D6A83B"/>
                </a:solidFill>
              </a:rPr>
              <a:t>CAGE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A25E31-99E8-4260-9A13-26074C94C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95725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DF8"/>
                </a:solidFill>
              </a:defRPr>
            </a:pPr>
            <a:r>
              <a:rPr sz="1575" b="0">
                <a:solidFill>
                  <a:srgbClr val="FFFDF8"/>
                </a:solidFill>
              </a:rPr>
              <a:t>23FF5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7DB169-6428-4E9A-B661-1D6A526D9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386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6A83B"/>
                </a:solidFill>
              </a:defRPr>
            </a:pPr>
            <a:r>
              <a:rPr sz="1125" b="1">
                <a:solidFill>
                  <a:srgbClr val="D6A83B"/>
                </a:solidFill>
              </a:rPr>
              <a:t>Business status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CCDAB9-626C-46A5-80C1-B87A09CB6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DF8"/>
                </a:solidFill>
              </a:defRPr>
            </a:pPr>
            <a:r>
              <a:rPr sz="1575" b="1">
                <a:solidFill>
                  <a:srgbClr val="FFFDF8"/>
                </a:solidFill>
              </a:rPr>
              <a:t>Small Business  •  Women-Owned Business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EB2F45E-DFF3-4483-BECA-AF959EE9A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66875"/>
            <a:ext cx="5143500" cy="34290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53B5B"/>
          </a:solidFill>
          <a:ln xmlns:a="http://schemas.openxmlformats.org/drawingml/2006/main" w="9525">
            <a:solidFill>
              <a:srgbClr val="2E6F95"/>
            </a:solidFill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9930C07-9074-43BB-9AFD-0FD99C017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666875"/>
            <a:ext cx="66675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A83B"/>
          </a:solidFill>
          <a:ln xmlns:a="http://schemas.openxmlformats.org/drawingml/2006/main" w="0">
            <a:noFill/>
            <a:prstDash val="solid"/>
          </a:ln>
        </p:spPr>
        <p:txBody xmlns:a="http://schemas.openxmlformats.org/drawingml/2006/main">
          <a:bodyPr/>
          <a:p/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F22FEE1-6E0B-41CE-B1B8-D350E4B62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857375"/>
            <a:ext cx="45910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D6A83B"/>
                </a:solidFill>
              </a:defRPr>
            </a:pPr>
            <a:r>
              <a:rPr sz="1800" b="1">
                <a:solidFill>
                  <a:srgbClr val="D6A83B"/>
                </a:solidFill>
              </a:rPr>
              <a:t>RECOMMENDED NEXT STEP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4E51497-50AF-4730-97B0-0504C9378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14575"/>
            <a:ext cx="459105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4E9D3"/>
                </a:solidFill>
              </a:defRPr>
            </a:pPr>
            <a:r>
              <a:rPr sz="1350" b="0">
                <a:solidFill>
                  <a:srgbClr val="F4E9D3"/>
                </a:solidFill>
              </a:rPr>
              <a:t>Schedule a focused discussion about your data-security priorities, compliance obligations, AI plans, and workforce-training needs.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350" b="0">
                <a:solidFill>
                  <a:srgbClr val="F4E9D3"/>
                </a:solidFill>
              </a:defRPr>
            </a:pPr>
            <a:r>
              <a:rPr sz="1350" b="0">
                <a:solidFill>
                  <a:srgbClr val="F4E9D3"/>
                </a:solidFill>
              </a:rPr>
              <a:t>info@KaratinLLC.com</a:t>
            </a:r>
          </a:p>
          <a:p xmlns:a="http://schemas.openxmlformats.org/drawingml/2006/main">
            <a:pPr algn="l">
              <a:defRPr sz="1350" b="0">
                <a:solidFill>
                  <a:srgbClr val="F4E9D3"/>
                </a:solidFill>
              </a:defRPr>
            </a:pPr>
            <a:r>
              <a:rPr sz="1350" b="0">
                <a:solidFill>
                  <a:srgbClr val="F4E9D3"/>
                </a:solidFill>
              </a:rPr>
              <a:t>(469) 269-0784</a:t>
            </a:r>
          </a:p>
          <a:p xmlns:a="http://schemas.openxmlformats.org/drawingml/2006/main">
            <a:pPr algn="l">
              <a:defRPr sz="1350" b="0">
                <a:solidFill>
                  <a:srgbClr val="F4E9D3"/>
                </a:solidFill>
              </a:defRPr>
            </a:pPr>
            <a:r>
              <a:rPr sz="1350" b="0">
                <a:solidFill>
                  <a:srgbClr val="F4E9D3"/>
                </a:solidFill>
              </a:rPr>
              <a:t>www.KaratinLLC.com</a:t>
            </a:r>
          </a:p>
        </p:txBody>
      </p:sp>
    </p:spTree>
    <p:extLst>
      <p:ext uri="{BB962C8B-B14F-4D97-AF65-F5344CB8AC3E}">
        <p14:creationId xmlns:p14="http://schemas.microsoft.com/office/powerpoint/2010/main" val="7828552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2026-08-13T02:13:24.8750000Z</dcterms:created>
  <dcterms:modified xsi:type="dcterms:W3CDTF">2026-08-13T02:13:24.8750000Z</dcterms:modified>
</coreProperties>
</file>